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8" r:id="rId5"/>
    <p:sldId id="287" r:id="rId6"/>
    <p:sldId id="270" r:id="rId7"/>
    <p:sldId id="260" r:id="rId8"/>
    <p:sldId id="264" r:id="rId9"/>
    <p:sldId id="267" r:id="rId10"/>
    <p:sldId id="268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3" r:id="rId21"/>
    <p:sldId id="284" r:id="rId22"/>
    <p:sldId id="286" r:id="rId23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FF00"/>
    <a:srgbClr val="F3FE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19.03.2013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source=psearch&amp;img_url=http://ias.omskedu.ru/img/b_nmm.jpg&amp;p=10&amp;text=%D0%BE%D0%BF%D0%B5%D0%BA%D1%83%D0%BD%D1%81%D1%82%D0%B2%D0%BE%20%D0%BD%D0%B0%D0%B4%20%D1%80%D0%B5%D0%B1%D0%B5%D0%BD%D0%BA%D0%BE%D0%BC&amp;noreask=1&amp;pos=310&amp;lr=47&amp;rpt=simag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54560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СОЦИАЛЬНО-ПЕДАГОГИЧЕСКАЯ </a:t>
            </a:r>
            <a:br>
              <a:rPr lang="ru-RU" sz="8000" b="1" dirty="0" smtClean="0"/>
            </a:br>
            <a:r>
              <a:rPr lang="ru-RU" sz="8000" b="1" dirty="0" smtClean="0"/>
              <a:t>СЛУЖБА</a:t>
            </a:r>
            <a:endParaRPr lang="ru-RU" sz="8000" b="1" dirty="0"/>
          </a:p>
        </p:txBody>
      </p:sp>
      <p:pic>
        <p:nvPicPr>
          <p:cNvPr id="7170" name="Picture 2" descr="http://www.dmir.ru/handlers/animg.ashx?id=59842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786190"/>
            <a:ext cx="3500429" cy="295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minoity.schools.by/data/minoity/library/%D0%9D%D0%BE%D0%B2%D1%8B%D0%B9%20%D1%80%D0%B8%D1%81%D1%83%D0%BD%D0%BE%D0%B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008" cy="65395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7009" y="332656"/>
            <a:ext cx="80724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Опека и попечительство над  детьми </a:t>
            </a:r>
            <a:r>
              <a:rPr lang="ru-RU" sz="4400" dirty="0" smtClean="0">
                <a:solidFill>
                  <a:srgbClr val="C00000"/>
                </a:solidFill>
                <a:latin typeface="+mj-lt"/>
              </a:rPr>
              <a:t/>
            </a:r>
            <a:br>
              <a:rPr lang="ru-RU" sz="4400" dirty="0" smtClean="0">
                <a:solidFill>
                  <a:srgbClr val="C00000"/>
                </a:solidFill>
                <a:latin typeface="+mj-lt"/>
              </a:rPr>
            </a:br>
            <a:endParaRPr lang="ru-RU" sz="44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" name="Picture 10" descr="http://www.pravmir.ru/wp-content/uploads/2009/08/annageddes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142976" y="1988840"/>
            <a:ext cx="6942548" cy="45972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28327" y="6480130"/>
            <a:ext cx="2039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МБОУ СОШ № 45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928670"/>
            <a:ext cx="56544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Для семейного права опека и попечительство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это одна из форм устройства детей, оставшихся без попечения родителей. 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Опека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устанавливается над малолетними (т.е. детьми до 14 лет), </a:t>
            </a:r>
            <a:r>
              <a:rPr lang="ru-RU" sz="2800" b="1" dirty="0" smtClean="0">
                <a:solidFill>
                  <a:srgbClr val="FFC000"/>
                </a:solidFill>
                <a:latin typeface="+mj-lt"/>
              </a:rPr>
              <a:t>попечительство</a:t>
            </a:r>
            <a:r>
              <a:rPr lang="ru-RU" sz="2800" b="1" dirty="0" smtClean="0"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- над несовершеннолетними в возрасте от 14 до 18 лет.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4" descr="http://edu.tomsk.ru/tonews/doc/2012/09/29/img/image0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036" y="1412776"/>
            <a:ext cx="3851920" cy="393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229" y="2204864"/>
            <a:ext cx="878687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dirty="0" smtClean="0"/>
              <a:t>                                                  	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Отношения, возникающие в связи с установлением, осуществлением  и прекращением пеки и попечительства над детьми, оставшимися без попечения родителей, регулируются СК,ГК, ФЗ № 48 «Об опеке и попечительстве» от 24.04.2008 (далее Закон), постановлением Правительства РФ №432 от 19.05.2009. </a:t>
            </a:r>
          </a:p>
          <a:p>
            <a:pPr algn="just">
              <a:lnSpc>
                <a:spcPct val="80000"/>
              </a:lnSpc>
            </a:pPr>
            <a:r>
              <a:rPr lang="ru-RU" sz="2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	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Правила временной передачи детей, находящихся в организациях для детей-сирот и детей, оставшихся без попечения родителей, в семьи граждан, постоянно проживающих на территории РФ и постановлением Правительства РФ №423 от 18.05.2009 «Об отдельных вопросах осуществления опеки и попечительства в отношении несовершеннолетних граждан»</a:t>
            </a:r>
          </a:p>
        </p:txBody>
      </p:sp>
      <p:pic>
        <p:nvPicPr>
          <p:cNvPr id="41986" name="Picture 2" descr="http://im3-tub-ru.yandex.net/i?id=43133065-22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7744" y="1428800"/>
            <a:ext cx="2099407" cy="1008112"/>
          </a:xfrm>
          <a:prstGeom prst="rect">
            <a:avLst/>
          </a:prstGeom>
          <a:noFill/>
        </p:spPr>
      </p:pic>
      <p:pic>
        <p:nvPicPr>
          <p:cNvPr id="2050" name="Picture 2" descr="C:\Users\пк1\Desktop\Всячина\вРЕДНЫЕ ПРИВЫЧКИ\iCAXTAS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88640"/>
            <a:ext cx="178651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57686" y="3786190"/>
            <a:ext cx="4429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отсутствие у кандидата на момент установления опеки или попечительства судимости за умышленное преступление против жизни или здоровья граждан. 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04664"/>
            <a:ext cx="8643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Требования к гражданину, выразившего 						желание стать опекуном </a:t>
            </a:r>
            <a:endParaRPr lang="ru-RU" sz="3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6" y="1939531"/>
            <a:ext cx="927933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) совершеннолетие лица, т.е. достижение им 18 лет;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2) полная гражданская дееспособность лица; 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3) отсутствие в отношении кандидата вступившего в законную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силу решения суда о лишении его родительских прав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 (вне зависимости от времени его вынесения);</a:t>
            </a:r>
          </a:p>
          <a:p>
            <a:endParaRPr lang="ru-RU" sz="26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 descr="E:\Новая папка\familysuns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643314"/>
            <a:ext cx="3993305" cy="29949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89"/>
            <a:ext cx="8572544" cy="632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Факультативные </a:t>
            </a:r>
          </a:p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(необязательные, рекомендательные)   условия для назначения лица опекуном (попечителем) </a:t>
            </a:r>
          </a:p>
          <a:p>
            <a:pPr>
              <a:lnSpc>
                <a:spcPct val="80000"/>
              </a:lnSpc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Нравственные и иные личные качества кандидата. Закон не уточняет, какие именно качества имеются в виду, и орган опеки и попечительства должен руководствоваться общепринятыми нормами морали. Способность к выполнению обязанностей опекуна или попечителя, под которой следует понимать состояние здоровья и возраст лица, позволяющие полноценно совершать как фактические, так и юридические действия в пользу подопечного. Вместе с тем гражданское законодательство не определяет, в  каких конкретно случаях состояние здоровья или возраст могут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помешать кандидату в опекуны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(попечители) 	исполнять опекунские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обязанности, поэтому в каждом случае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орган опеки и попечительства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должен решать этот вопрос,  исходя из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конкретных обстоятельств;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(ст. 35 ГК РФ)</a:t>
            </a: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075" name="Picture 3" descr="E:\Новая папка\iCAHOXSR3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256"/>
            <a:ext cx="2591743" cy="243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856984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Отношения, существующие между кандидатом и лицом, нуждающимся в опеке или попечительстве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Это могут быть отношения родства (тетя, дядя - племянник, бабушка - внук, брат - сестра и пр.), свойства (сноха - свекровь), бывшего свойства (бывшая мачеха - бывший пасынок) и др.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ГК РФ указывает на такое факультативное обстоятельство, как желание самого подопечного. Учет желания производится органом опеки и попечительства, если подопечный в состоянии такое желание выразить. В соответствии с п. 4 ст. 145 СК РФ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(в новой редакции) устройство  ребенка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 опеку или попечительство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осуществляется  с учетом его мнения.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Назначение  опекуна ребенку, достигшему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возраста 10 лет, осуществляется с  его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согласия.</a:t>
            </a:r>
          </a:p>
          <a:p>
            <a:pPr algn="just">
              <a:lnSpc>
                <a:spcPct val="90000"/>
              </a:lnSpc>
            </a:pPr>
            <a:endParaRPr lang="ru-RU" sz="2200" dirty="0" smtClean="0"/>
          </a:p>
        </p:txBody>
      </p:sp>
      <p:pic>
        <p:nvPicPr>
          <p:cNvPr id="1027" name="Picture 3" descr="E:\Новая папка\iCANQ38D5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71942"/>
            <a:ext cx="260319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78629" y="6402153"/>
            <a:ext cx="335758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(Статья 146 СК РФ)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3087" y="183316"/>
            <a:ext cx="371928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Опекунами не могут 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быть: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214422"/>
            <a:ext cx="4429156" cy="914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- лица, больные хроническим алкоголизмом или наркоманией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500306"/>
            <a:ext cx="442915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- лица, отстраненные от выполнения обязанностей опекунов (попечителей)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3857628"/>
            <a:ext cx="442915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лица, ограниченные в родительских правах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5214950"/>
            <a:ext cx="4429156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- </a:t>
            </a: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бывшие усыновители, если усыновление отменено по их вине 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0809" y="352811"/>
            <a:ext cx="4071966" cy="44291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- лица, которые по состоянию здоровья не могут осуществлять обязанности по воспитанию ребенка.  Постановлением Правительства РФ №542 от 01.05.1996 утвержден Перечень заболеваний, при наличии которых лицо не может усыновить ребенка, принять его под опеку (попечительство), взять в приемную семью .</a:t>
            </a:r>
          </a:p>
        </p:txBody>
      </p:sp>
      <p:pic>
        <p:nvPicPr>
          <p:cNvPr id="1026" name="Picture 2" descr="G:\Новая папка\642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875829"/>
            <a:ext cx="2952329" cy="193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9124" y="3714752"/>
            <a:ext cx="4714876" cy="322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Как правило, это требование соблюдается при предоставлении членами семьи письменного подтверждения об отсутствии </a:t>
            </a:r>
          </a:p>
          <a:p>
            <a:pPr>
              <a:lnSpc>
                <a:spcPct val="9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у них возражений против назначения опеки или попечительства.</a:t>
            </a:r>
          </a:p>
          <a:p>
            <a:pPr algn="ctr">
              <a:lnSpc>
                <a:spcPct val="90000"/>
              </a:lnSpc>
            </a:pPr>
            <a:endParaRPr lang="ru-RU" b="1" dirty="0" smtClean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49673"/>
            <a:ext cx="857256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Последнее условие, выдвигаемое п.2 ст.146 СК при назначении опекуна (попечителя) несовершеннолетнему. Оно носит рекомендательный характер и состоит в учете (по возможности) отношения к ребенку членов семьи опекуна (попечителя). Для того чтобы это требование исполнить, необходимо выявить наличие у кандидата членов семьи и выяснить их мнение о возможности проживания ребенка с ними. </a:t>
            </a:r>
            <a:endParaRPr lang="ru-RU" sz="26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050" name="Picture 2" descr="G:\Новая папка\iCAGKI2P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05130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196752"/>
            <a:ext cx="8715436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В Законе об опеке четко определено содержание обязанностей опекунов и попечителей в отношении имущества подопечных. </a:t>
            </a:r>
          </a:p>
          <a:p>
            <a:pPr algn="just">
              <a:lnSpc>
                <a:spcPct val="80000"/>
              </a:lnSpc>
            </a:pPr>
            <a:r>
              <a:rPr lang="ru-RU" sz="2600" b="1" dirty="0">
                <a:solidFill>
                  <a:schemeClr val="tx2"/>
                </a:solidFill>
                <a:latin typeface="+mj-lt"/>
              </a:rPr>
              <a:t>	</a:t>
            </a: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В соответствии с ч. 5 ст. 18  Закона опекун и попечитель обязаны заботиться о переданном им имуществе подопечных как о своем собственном, не допускать уменьшения стоимости имущества подопечного и способствовать извлечению из него доходов. 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	Исполнение опекуном и попечителем </a:t>
            </a: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указанных обязанностей </a:t>
            </a: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осуществляется за счет имущества </a:t>
            </a: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подопечного. </a:t>
            </a:r>
          </a:p>
          <a:p>
            <a:pPr>
              <a:lnSpc>
                <a:spcPct val="80000"/>
              </a:lnSpc>
            </a:pPr>
            <a:r>
              <a:rPr lang="ru-RU" sz="2600" b="1" dirty="0" smtClean="0">
                <a:solidFill>
                  <a:schemeClr val="tx2"/>
                </a:solidFill>
                <a:latin typeface="+mj-lt"/>
              </a:rPr>
              <a:t>(ст. 36 ГК РФ, ст.15 Закона, ст.148.1 СК).</a:t>
            </a:r>
          </a:p>
          <a:p>
            <a:pPr>
              <a:lnSpc>
                <a:spcPct val="80000"/>
              </a:lnSpc>
            </a:pPr>
            <a:endParaRPr lang="ru-RU" sz="2400" b="1" dirty="0" smtClean="0"/>
          </a:p>
          <a:p>
            <a:pPr>
              <a:lnSpc>
                <a:spcPct val="80000"/>
              </a:lnSpc>
            </a:pPr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282" y="383848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Права и обязанности опекуна (попечителя)</a:t>
            </a:r>
            <a:endParaRPr lang="ru-RU" sz="32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3074" name="Picture 2" descr="G:\Новая папка\iCA7XUW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747" y="4735535"/>
            <a:ext cx="2825971" cy="182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7929586" cy="120019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  </a:t>
            </a:r>
            <a:r>
              <a:rPr lang="ru-RU" sz="4400" b="1" dirty="0" smtClean="0">
                <a:solidFill>
                  <a:srgbClr val="C00000"/>
                </a:solidFill>
              </a:rPr>
              <a:t>Нормативно-правовые 						  документы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164134"/>
            <a:ext cx="878687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Конвенция о правах ребенка;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Закон РФ «Об образовании в Российской Федерации»;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Гражданский, уголовный, семейный, административный и жилищный кодексы РФ;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Действующее федеральное и региональное законодательство в области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опеки и попечительства в отношении несовершеннолетних граждан;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Постановления Министерства образования РФ, Министерства образования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Нижегородской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области;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Нормативные правовые акты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администрации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Володарского муниципального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района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http://www.wwww4.com/w1484/1947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280" y="56856"/>
            <a:ext cx="1584176" cy="2399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1214422"/>
            <a:ext cx="5286412" cy="51891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Ст.148 СК перечисляет права ребенка под опекой (попечительством): 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а)воспитание в семье опекуна (попечителя), заботу со стороны опекуна (попечителя), совместное с ним проживание.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б) имеют право на содержание, воспитание, образование, всестороннее развитие и уважение их человеческого достоинства. 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в) имеют право на алименты, пособия и другие социальные выплаты. Областной закон Ростовской области от 26.12.2005 N 426-ЗС(ред. от 31.07.2009) «О ежемесячном денежном содержании детей-сирот и детей, оставшихся без попечения родителей, переданных на воспитание в семьи опекунов или попечителей». Ст.2 -размер ежемесячного денежного содержания составляет 4930 рублей в месяц на каждого подопечного.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г) сохраняют право собственности на жилое помещение или права пользования жилым помещением.</a:t>
            </a:r>
          </a:p>
          <a:p>
            <a:pPr algn="just">
              <a:lnSpc>
                <a:spcPct val="80000"/>
              </a:lnSpc>
            </a:pPr>
            <a:r>
              <a:rPr lang="ru-RU" b="1" dirty="0" err="1" smtClean="0">
                <a:solidFill>
                  <a:schemeClr val="tx2"/>
                </a:solidFill>
                <a:latin typeface="+mj-lt"/>
              </a:rPr>
              <a:t>д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)защиту со стороны опекуна (попечителя).</a:t>
            </a: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chemeClr val="tx2"/>
                </a:solidFill>
                <a:latin typeface="+mj-lt"/>
              </a:rPr>
              <a:t>е)обладают всеми правами, предусмотренными ст.55и57 СК</a:t>
            </a:r>
          </a:p>
        </p:txBody>
      </p:sp>
      <p:pic>
        <p:nvPicPr>
          <p:cNvPr id="3" name="Picture 4" descr="http://www.edu.cap.ru/home/5329/ia%20issledovatel/ia%20issledovatel%20kartink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3347365"/>
            <a:ext cx="2794021" cy="31432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42852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Правовое регулирование режима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+mj-lt"/>
              </a:rPr>
              <a:t> 					имущества подопечных</a:t>
            </a:r>
            <a:endParaRPr lang="ru-RU" sz="30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271" y="836712"/>
            <a:ext cx="3357554" cy="22467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Гл.4 Закона регулирует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имущественные права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подопечных, охрану и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распоряжение имуществом,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особенность распоряжения </a:t>
            </a:r>
          </a:p>
          <a:p>
            <a:pPr algn="just"/>
            <a:r>
              <a:rPr lang="ru-RU" sz="2000" b="1" dirty="0" smtClean="0">
                <a:solidFill>
                  <a:schemeClr val="tx2"/>
                </a:solidFill>
                <a:latin typeface="+mj-lt"/>
              </a:rPr>
              <a:t>недвижимым имуществом.</a:t>
            </a:r>
          </a:p>
          <a:p>
            <a:pPr algn="just"/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500174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200" b="1" i="1" u="sng" dirty="0" smtClean="0">
                <a:solidFill>
                  <a:srgbClr val="7030A0"/>
                </a:solidFill>
                <a:latin typeface="+mj-lt"/>
              </a:rPr>
              <a:t>случаи автоматического прекращения:</a:t>
            </a:r>
            <a:r>
              <a:rPr lang="ru-RU" sz="2200" b="1" dirty="0" smtClean="0">
                <a:solidFill>
                  <a:srgbClr val="7030A0"/>
                </a:solidFill>
                <a:latin typeface="+mj-lt"/>
              </a:rPr>
              <a:t> </a:t>
            </a:r>
            <a:endParaRPr lang="ru-RU" sz="2200" b="1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а)смерть подопечного, а также опекуна или </a:t>
            </a:r>
          </a:p>
          <a:p>
            <a:pPr>
              <a:lnSpc>
                <a:spcPct val="80000"/>
              </a:lnSpc>
              <a:buNone/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попечителя;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б)достижение несовершеннолетними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подопечными соответствующего возраста;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в)приобретение несовершеннолетним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подопечным гражданской дееспособности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в полном объеме при вступлении его в брак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(ст. 21 ГК РФ);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г)эмансипация;</a:t>
            </a:r>
          </a:p>
          <a:p>
            <a:pPr>
              <a:lnSpc>
                <a:spcPct val="80000"/>
              </a:lnSpc>
            </a:pPr>
            <a:r>
              <a:rPr lang="ru-RU" sz="2200" b="1" dirty="0" err="1" smtClean="0">
                <a:solidFill>
                  <a:schemeClr val="tx2"/>
                </a:solidFill>
                <a:latin typeface="+mj-lt"/>
              </a:rPr>
              <a:t>д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)достижение несовершеннолетним родителем 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18 лет, а равно его эмансипация или вступление в брак до 18 лет прекращают полномочия опекуна над ребенком;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е)восстановление дееспособности совершеннолетнего подопечного;</a:t>
            </a: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ж)истечение срока действия акта о назначении опекуна или попечителя. </a:t>
            </a:r>
          </a:p>
          <a:p>
            <a:pPr>
              <a:lnSpc>
                <a:spcPct val="80000"/>
              </a:lnSpc>
            </a:pPr>
            <a:endParaRPr lang="ru-RU" sz="2200" b="1" dirty="0" smtClean="0">
              <a:solidFill>
                <a:schemeClr val="tx2"/>
              </a:solidFill>
              <a:latin typeface="+mj-lt"/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srgbClr val="FFC000"/>
                </a:solidFill>
                <a:latin typeface="+mj-lt"/>
              </a:rPr>
              <a:t>Вынесения акта о прекращении опеки или попечительства в указанных случаях не требуется.</a:t>
            </a:r>
          </a:p>
        </p:txBody>
      </p:sp>
      <p:pic>
        <p:nvPicPr>
          <p:cNvPr id="3" name="Picture 4" descr="http://900igr.net/datai/pedagogika/Formy-vospitatelnoj-raboty/0007-005-Informativnaj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500174"/>
            <a:ext cx="2643171" cy="28464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285852" y="548680"/>
            <a:ext cx="669830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Три группы о</a:t>
            </a:r>
            <a:r>
              <a:rPr lang="ru-RU" sz="3200" b="1" i="1" u="sng" dirty="0" smtClean="0">
                <a:solidFill>
                  <a:srgbClr val="C00000"/>
                </a:solidFill>
                <a:latin typeface="+mj-lt"/>
              </a:rPr>
              <a:t>снований прекращения опеки и попечительства.</a:t>
            </a:r>
          </a:p>
          <a:p>
            <a:pPr algn="ctr">
              <a:lnSpc>
                <a:spcPct val="80000"/>
              </a:lnSpc>
              <a:buNone/>
            </a:pPr>
            <a:r>
              <a:rPr lang="ru-RU" i="1" u="sng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572560" cy="68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3200" b="1" i="1" u="sng" dirty="0" smtClean="0">
                <a:solidFill>
                  <a:srgbClr val="C00000"/>
                </a:solidFill>
                <a:latin typeface="+mj-lt"/>
              </a:rPr>
              <a:t>Случаи отстранения опекунов и попечителей от исполнения возложенных на них обязанностей: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  при ненадлежащем исполнении возложенных на опекуна или попечителя обязанностей, например при нерегулярном обеспечении подопечного питанием или при неосуществлении мер по судебной защите прав подопечного;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 при нарушении прав и законных интересов подопечного, в том числе при осуществлении опеки или попечительства в корыстных целях либо при оставлении подопечного без надзора и необходимой помощи;</a:t>
            </a:r>
          </a:p>
          <a:p>
            <a:pPr algn="just">
              <a:lnSpc>
                <a:spcPct val="80000"/>
              </a:lnSpc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 при выявлении органом опеки и попечительства фактов существенного нарушения опекуном или попечителем установленных федеральным законом или договором правил охраны имущества подопечного и (или) распоряжения его имуществом.</a:t>
            </a:r>
          </a:p>
          <a:p>
            <a:pPr algn="ctr">
              <a:lnSpc>
                <a:spcPct val="80000"/>
              </a:lnSpc>
            </a:pPr>
            <a:endParaRPr lang="ru-RU" sz="1000" b="1" dirty="0" smtClean="0">
              <a:solidFill>
                <a:schemeClr val="tx2"/>
              </a:solidFill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Отстранение опекуна или попечителя от возложенных на него обязанностей оформляется актом органа опеки и попечительства, который может быть оспорен в судебном порядке опекуном или попечителем.</a:t>
            </a:r>
          </a:p>
          <a:p>
            <a:pPr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387" y="4980590"/>
            <a:ext cx="8305800" cy="157163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Социальный </a:t>
            </a:r>
            <a:r>
              <a:rPr lang="ru-RU" sz="2800" b="1" dirty="0" smtClean="0">
                <a:solidFill>
                  <a:srgbClr val="FF0000"/>
                </a:solidFill>
              </a:rPr>
              <a:t>работник</a:t>
            </a:r>
            <a:r>
              <a:rPr lang="ru-RU" sz="2400" b="1" dirty="0" smtClean="0"/>
              <a:t>– </a:t>
            </a:r>
            <a:r>
              <a:rPr lang="ru-RU" sz="2400" b="1" dirty="0" smtClean="0"/>
              <a:t>это человек, работающий в школах, реабилитационных центрах, детских домах, интернатах, в социальных </a:t>
            </a:r>
            <a:r>
              <a:rPr lang="ru-RU" sz="2400" b="1" dirty="0" smtClean="0"/>
              <a:t>службах, в отделах опеки и попечительства.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Его обязанность – работа с трудными, проблемными детьми из неблагополучных семей, с </a:t>
            </a:r>
            <a:r>
              <a:rPr lang="ru-RU" sz="2400" b="1" dirty="0" smtClean="0"/>
              <a:t>детьми-сиротами и детьми, оставшимися без попечения родителей, </a:t>
            </a:r>
            <a:r>
              <a:rPr lang="ru-RU" sz="2400" b="1" dirty="0" smtClean="0"/>
              <a:t>с теми, кто пережил душевную </a:t>
            </a:r>
            <a:r>
              <a:rPr lang="ru-RU" sz="2400" b="1" dirty="0" err="1" smtClean="0"/>
              <a:t>тр</a:t>
            </a:r>
            <a:r>
              <a:rPr lang="ru-RU" sz="2400" b="1" dirty="0" smtClean="0"/>
              <a:t>       травму</a:t>
            </a:r>
            <a:r>
              <a:rPr lang="ru-RU" sz="2400" b="1" dirty="0" smtClean="0"/>
              <a:t>.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		</a:t>
            </a:r>
            <a:endParaRPr lang="ru-RU" sz="2400" b="1" dirty="0"/>
          </a:p>
        </p:txBody>
      </p:sp>
      <p:pic>
        <p:nvPicPr>
          <p:cNvPr id="5" name="Picture 2" descr="http://www.coollady.ru/puc/3/shkola/b/2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71942"/>
            <a:ext cx="2285984" cy="249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Цель и задачи </a:t>
            </a:r>
            <a:r>
              <a:rPr lang="ru-RU" b="1" dirty="0" smtClean="0"/>
              <a:t>деятельности</a:t>
            </a:r>
            <a:endParaRPr lang="ru-RU" b="1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214422"/>
            <a:ext cx="8678198" cy="5504675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   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Защита обучающихся и создание необходимых условия для осуществления социального и образовательного права ребенка.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 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Задачи: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Взаимодействовать с учителями, родителями (опекунами), специалистами административных, правоохранительных  органов, представителями социальных  служб для   оказания  помощи  обучающимся.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Проводить профилактические мероприятия по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ru-RU" b="1" dirty="0" smtClean="0">
                <a:solidFill>
                  <a:schemeClr val="tx2"/>
                </a:solidFill>
              </a:rPr>
              <a:t>     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предупреждению правонарушений,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   охране  жизни  и здоровья обучающихся,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   пропагандировать ЗОЖ.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" pitchFamily="2" charset="2"/>
              <a:buChar char="Ø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Своевременно  оказывать социальную  помощь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  и  поддержку  обучающимся из семей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    социального  риска, опекаемым,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детям- сиротам.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http://www.ins-ural.ru/upload/iblock/259/259d7b8676827a88363d299c96e339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2925" y="3966760"/>
            <a:ext cx="2585038" cy="2727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785794"/>
            <a:ext cx="714380" cy="5078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 Black" pitchFamily="34" charset="0"/>
              </a:rPr>
              <a:t>Н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П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Р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В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Л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Е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Н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И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Я</a:t>
            </a:r>
          </a:p>
          <a:p>
            <a:pPr algn="ctr"/>
            <a:endParaRPr lang="ru-RU" b="1" dirty="0" smtClean="0">
              <a:latin typeface="Arial Black" pitchFamily="34" charset="0"/>
            </a:endParaRPr>
          </a:p>
          <a:p>
            <a:pPr algn="ctr"/>
            <a:r>
              <a:rPr lang="ru-RU" b="1" dirty="0" smtClean="0">
                <a:latin typeface="Arial Black" pitchFamily="34" charset="0"/>
              </a:rPr>
              <a:t> Р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А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Б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О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Т</a:t>
            </a:r>
          </a:p>
          <a:p>
            <a:pPr algn="ctr"/>
            <a:r>
              <a:rPr lang="ru-RU" b="1" dirty="0" smtClean="0">
                <a:latin typeface="Arial Black" pitchFamily="34" charset="0"/>
              </a:rPr>
              <a:t>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7500990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Помощь ребенку в устранении причин, негативно  влияющих на его успеваемость и посещение школы;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728" y="1285860"/>
            <a:ext cx="7500990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Распознавание, диагностирование и разрешение конфликтов,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проблем, трудных жизненных ситуаций,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затрагивающих интересы ребенка на ранних стадиях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развития с целью предотвращения серьезных последствий;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728" y="2786058"/>
            <a:ext cx="7500989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Индивидуальное и групповое консультирование детей, родителей, педагогов, администрации по вопросам разрешения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конфликтных и проблемных  ситуаций в семье;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728" y="4071942"/>
            <a:ext cx="557216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Выявление запросов, потребностей детей и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разработка мер помощи конкретным учащимся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 привлечением специалистов из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соответствующих учреждений и организаций;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728" y="5572140"/>
            <a:ext cx="5572164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Решение практических вопросов обеспечения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жизнеустройства детей-сирот и детей, оставшихся без попечения родителей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4" descr="http://www.sunhome.ru/UsersGallery/Cards/146/20171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4071942"/>
            <a:ext cx="1920854" cy="2357430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>
            <a:endCxn id="3" idx="1"/>
          </p:cNvCxnSpPr>
          <p:nvPr/>
        </p:nvCxnSpPr>
        <p:spPr>
          <a:xfrm rot="5400000" flipH="1" flipV="1">
            <a:off x="1054526" y="697344"/>
            <a:ext cx="391214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4" idx="1"/>
          </p:cNvCxnSpPr>
          <p:nvPr/>
        </p:nvCxnSpPr>
        <p:spPr>
          <a:xfrm>
            <a:off x="1071538" y="1857364"/>
            <a:ext cx="357190" cy="286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5" idx="1"/>
          </p:cNvCxnSpPr>
          <p:nvPr/>
        </p:nvCxnSpPr>
        <p:spPr>
          <a:xfrm>
            <a:off x="1071538" y="3214686"/>
            <a:ext cx="357190" cy="33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6" idx="1"/>
          </p:cNvCxnSpPr>
          <p:nvPr/>
        </p:nvCxnSpPr>
        <p:spPr>
          <a:xfrm>
            <a:off x="1071538" y="4572008"/>
            <a:ext cx="357190" cy="10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7" idx="1"/>
          </p:cNvCxnSpPr>
          <p:nvPr/>
        </p:nvCxnSpPr>
        <p:spPr>
          <a:xfrm>
            <a:off x="1071539" y="5572139"/>
            <a:ext cx="357189" cy="461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42852"/>
            <a:ext cx="89297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К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специалисту по охране детства вы </a:t>
            </a: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можете обратиться, если: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tx2"/>
                </a:solidFill>
                <a:latin typeface="+mj-lt"/>
              </a:rPr>
              <a:t>  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у вас есть трудности в общении с детьми или в семье;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</a:rPr>
              <a:t>  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вам положены социальные 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льготы; </a:t>
            </a:r>
            <a:endParaRPr lang="ru-RU" sz="22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  вашего ребенка кто-либо обижает, оскорбляет, угрожает;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  при оформлении 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опеки, попечительства, усыновления; </a:t>
            </a:r>
            <a:endParaRPr lang="ru-RU" sz="22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  если ваш ребенок уже совершил правонарушение, то ему тоже необходима 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защита. </a:t>
            </a:r>
            <a:endParaRPr lang="ru-RU" sz="2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3143248"/>
            <a:ext cx="892971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+mj-lt"/>
              </a:rPr>
              <a:t>Специалист по охране детства работает </a:t>
            </a:r>
            <a:r>
              <a:rPr lang="ru-RU" sz="3200" b="1" dirty="0" smtClean="0">
                <a:solidFill>
                  <a:srgbClr val="00B050"/>
                </a:solidFill>
                <a:latin typeface="+mj-lt"/>
              </a:rPr>
              <a:t>с различными категориями населения: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tx2"/>
                </a:solidFill>
              </a:rPr>
              <a:t>  </a:t>
            </a: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Малообеспеченными, многодетными семьями.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  Семьями, находящимися в трудной жизненной ситуации. 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solidFill>
                  <a:schemeClr val="tx2"/>
                </a:solidFill>
                <a:latin typeface="+mj-lt"/>
              </a:rPr>
              <a:t>С детьми-сиротами, детьми, оставшимися без попечения родителей. </a:t>
            </a:r>
            <a:endParaRPr lang="ru-RU" sz="22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Wingdings" pitchFamily="2" charset="2"/>
              <a:buChar char="Ø"/>
            </a:pPr>
            <a:endParaRPr lang="ru-RU" sz="2400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305800" cy="928686"/>
          </a:xfrm>
        </p:spPr>
        <p:txBody>
          <a:bodyPr>
            <a:normAutofit/>
          </a:bodyPr>
          <a:lstStyle/>
          <a:p>
            <a:pPr algn="r"/>
            <a:r>
              <a:rPr lang="ru-RU" b="1" dirty="0" smtClean="0">
                <a:solidFill>
                  <a:srgbClr val="C00000"/>
                </a:solidFill>
              </a:rPr>
              <a:t>Социальные партнеры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 rot="10800000" flipV="1">
            <a:off x="4929190" y="1500174"/>
            <a:ext cx="2571768" cy="8572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Медицинские учреждения</a:t>
            </a:r>
            <a:endParaRPr lang="ru-RU" b="1" dirty="0"/>
          </a:p>
        </p:txBody>
      </p:sp>
      <p:sp>
        <p:nvSpPr>
          <p:cNvPr id="4" name="Овал 3"/>
          <p:cNvSpPr/>
          <p:nvPr/>
        </p:nvSpPr>
        <p:spPr>
          <a:xfrm>
            <a:off x="3214678" y="2928934"/>
            <a:ext cx="2428892" cy="1128714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Специалист по охране детства</a:t>
            </a:r>
            <a:endParaRPr lang="ru-RU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02498" y="2461014"/>
            <a:ext cx="2419232" cy="113586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Управляющие компании  Володарского района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02498" y="3818981"/>
            <a:ext cx="2419232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ГКОУ для детей-сирот 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00760" y="4929198"/>
            <a:ext cx="2545362" cy="128588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Центр занятости населения Володарского района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86116" y="5786454"/>
            <a:ext cx="2357454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поселковые администрации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4643446"/>
            <a:ext cx="914400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ПДН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4282" y="2571744"/>
            <a:ext cx="2208673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Пенсионный фонд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44" y="3571876"/>
            <a:ext cx="2271722" cy="107157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Органы социальной защиты населения</a:t>
            </a:r>
            <a:endParaRPr lang="ru-RU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472" y="5000636"/>
            <a:ext cx="2500330" cy="114300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Володарский районный суд</a:t>
            </a:r>
            <a:endParaRPr lang="ru-RU" b="1" dirty="0"/>
          </a:p>
        </p:txBody>
      </p: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>
            <a:off x="5429256" y="3857628"/>
            <a:ext cx="1844185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6"/>
            <a:endCxn id="6" idx="1"/>
          </p:cNvCxnSpPr>
          <p:nvPr/>
        </p:nvCxnSpPr>
        <p:spPr>
          <a:xfrm>
            <a:off x="5643570" y="3493291"/>
            <a:ext cx="858928" cy="7828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6"/>
            <a:endCxn id="5" idx="1"/>
          </p:cNvCxnSpPr>
          <p:nvPr/>
        </p:nvCxnSpPr>
        <p:spPr>
          <a:xfrm flipV="1">
            <a:off x="5643570" y="3028945"/>
            <a:ext cx="858928" cy="4643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3" idx="2"/>
          </p:cNvCxnSpPr>
          <p:nvPr/>
        </p:nvCxnSpPr>
        <p:spPr>
          <a:xfrm flipV="1">
            <a:off x="4786314" y="2357430"/>
            <a:ext cx="142876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10" idx="3"/>
          </p:cNvCxnSpPr>
          <p:nvPr/>
        </p:nvCxnSpPr>
        <p:spPr>
          <a:xfrm rot="10800000">
            <a:off x="2422956" y="3028945"/>
            <a:ext cx="791723" cy="4643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4" idx="2"/>
            <a:endCxn id="11" idx="3"/>
          </p:cNvCxnSpPr>
          <p:nvPr/>
        </p:nvCxnSpPr>
        <p:spPr>
          <a:xfrm rot="10800000" flipV="1">
            <a:off x="2414566" y="3493291"/>
            <a:ext cx="800112" cy="614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4" idx="3"/>
            <a:endCxn id="12" idx="0"/>
          </p:cNvCxnSpPr>
          <p:nvPr/>
        </p:nvCxnSpPr>
        <p:spPr>
          <a:xfrm rot="5400000">
            <a:off x="2141867" y="3572122"/>
            <a:ext cx="1108284" cy="1748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8" idx="0"/>
          </p:cNvCxnSpPr>
          <p:nvPr/>
        </p:nvCxnSpPr>
        <p:spPr>
          <a:xfrm rot="16200000" flipH="1">
            <a:off x="3589728" y="4911338"/>
            <a:ext cx="1714511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/>
          <p:cNvSpPr/>
          <p:nvPr/>
        </p:nvSpPr>
        <p:spPr>
          <a:xfrm>
            <a:off x="3286116" y="4643446"/>
            <a:ext cx="914400" cy="9144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КДН</a:t>
            </a:r>
            <a:endParaRPr lang="ru-RU" b="1" dirty="0"/>
          </a:p>
        </p:txBody>
      </p:sp>
      <p:cxnSp>
        <p:nvCxnSpPr>
          <p:cNvPr id="39" name="Прямая со стрелкой 38"/>
          <p:cNvCxnSpPr>
            <a:endCxn id="38" idx="0"/>
          </p:cNvCxnSpPr>
          <p:nvPr/>
        </p:nvCxnSpPr>
        <p:spPr>
          <a:xfrm rot="5400000">
            <a:off x="3514717" y="4229105"/>
            <a:ext cx="642940" cy="185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rot="16200000" flipH="1">
            <a:off x="4836318" y="4093376"/>
            <a:ext cx="642942" cy="457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 rot="10800000" flipV="1">
            <a:off x="1643042" y="1500174"/>
            <a:ext cx="2571768" cy="857256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ОУ Володарского  района</a:t>
            </a:r>
            <a:endParaRPr lang="ru-RU" b="1" dirty="0"/>
          </a:p>
        </p:txBody>
      </p:sp>
      <p:cxnSp>
        <p:nvCxnSpPr>
          <p:cNvPr id="68" name="Прямая со стрелкой 67"/>
          <p:cNvCxnSpPr>
            <a:endCxn id="50" idx="2"/>
          </p:cNvCxnSpPr>
          <p:nvPr/>
        </p:nvCxnSpPr>
        <p:spPr>
          <a:xfrm rot="10800000">
            <a:off x="2928926" y="2357430"/>
            <a:ext cx="1143008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://www.cihs.edu.hk/modules/scinfo/wpe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1500166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714612" y="214290"/>
            <a:ext cx="62150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Как случайно не стать преступником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Рисунок 31" descr="преступность малолетн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381250" cy="2076450"/>
          </a:xfrm>
          <a:prstGeom prst="rect">
            <a:avLst/>
          </a:prstGeom>
          <a:noFill/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41085" y="2357430"/>
            <a:ext cx="878657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Может быть, вы удивитесь, обнаружив, что некоторые поступки запрещены законом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Будьте внимательны, просчитывайте самый худший вариант развития событий.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Многие поступки, совершенные по неосторожности, легкомыслию, небрежности, баловству,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причиняют серьезный вред другим людям и обществу. Чтобы определить, виновен ли человек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в причинении вреда, суд отвечает на вопрос: должен ли был и мог ли человек понимать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опасность своих поступков, предвидеть их последствия? При положительном ответе суда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этот вопрос такой "неосторожный" человек признается виновным и становится преступником.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Не помогайте преступникам.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Виновным в совершении преступления считаются все соучастники не только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непосредственные исполнители преступления, но и организаторы (те, кто планировал,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договаривался с другими соучастниками), подстрекатели (те, кто склонял других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совершение преступления), пособники (т.е. помощники: те, кто давал советы, информацию,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стоял "на стреме", укрывал преступника, хранил орудия преступления, продавал краденое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и т.д.).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Отдельным преступлением является, заранее не обещанное укрывательство особо тяжкого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Times New Roman" pitchFamily="18" charset="0"/>
                <a:cs typeface="Tahoma" pitchFamily="34" charset="0"/>
              </a:rPr>
              <a:t>преступления.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1800" y="710255"/>
            <a:ext cx="5407634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ahoma" pitchFamily="34" charset="0"/>
              </a:rPr>
              <a:t>Иногда человек только на скамье подсудимых узнает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ahoma" pitchFamily="34" charset="0"/>
              </a:rPr>
              <a:t>о том, что его поступок расценивается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ahoma" pitchFamily="34" charset="0"/>
              </a:rPr>
              <a:t>как преступление. Некоторые советы помогут вам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ahoma" pitchFamily="34" charset="0"/>
              </a:rPr>
              <a:t>быть более грамотными в этом вопросе.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ahoma" pitchFamily="34" charset="0"/>
              </a:rPr>
              <a:t>Знайте, какие поступки общество считает преступлением.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tx2"/>
                </a:solidFill>
                <a:latin typeface="+mj-lt"/>
                <a:ea typeface="Times New Roman" pitchFamily="18" charset="0"/>
                <a:cs typeface="Tahoma" pitchFamily="34" charset="0"/>
              </a:rPr>
              <a:t>Ознакомьтесь с Особенной частью Уголовного кодекса. </a:t>
            </a:r>
            <a:endParaRPr lang="ru-RU" sz="1600" b="1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chemeClr val="tx2"/>
              </a:solidFill>
              <a:latin typeface="+mj-lt"/>
              <a:cs typeface="Arial" pitchFamily="34" charset="0"/>
            </a:endParaRPr>
          </a:p>
          <a:p>
            <a:pPr algn="just"/>
            <a:endParaRPr lang="ru-RU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42852"/>
            <a:ext cx="8270923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Не начинайте преступных действий даже "для прикола".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Если преступление не доведено до конца - часто это все равно считается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преступлением и ответственность за неоконченное преступление несут все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соучастники.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Знайте, что у вас есть последние шансы не угодить за решетку.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Даже если вы  оказались втянутыми в преступную деятельность, знайте, что у вас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есть последние шансы не угодить за решетку. Добровольный и окончательный отказ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от доведения преступления до конца (далее по причине страха наказания)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освобождает от уголовной ответственности, если только в действиях нет другого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состава преступления(ст. 31 УК РФ). </a:t>
            </a:r>
            <a:r>
              <a:rPr lang="ru-RU" b="1" i="1" dirty="0" smtClean="0">
                <a:solidFill>
                  <a:schemeClr val="tx2"/>
                </a:solidFill>
                <a:latin typeface="+mj-lt"/>
              </a:rPr>
              <a:t>Деятельное раскаяние</a:t>
            </a:r>
            <a:r>
              <a:rPr lang="ru-RU" b="1" dirty="0" smtClean="0">
                <a:solidFill>
                  <a:schemeClr val="tx2"/>
                </a:solidFill>
                <a:latin typeface="+mj-lt"/>
              </a:rPr>
              <a:t>, то есть явка с повинной,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помощь в раскрытии преступления и розыске имущества, возмещение вреда,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медицинская и иная помощь потерпевшему, примирение с потерпевшим, а также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другие смягчающие обстоятельства могут повлечь освобождение от уголовной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ответственности и от наказания, либо смягчив наказания (ст. 25, 28, 61-62, 73-76,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90-92, 142 УК РФ).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Главный, шестой совет: прислушивайтесь к "Шестому чувству"!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Невозможно предусмотреть все ситуации, когда вы можете быть втянутыми в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преступную деятельность.  Самым верным барометром по отношению к ситуации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людям должно стать внутреннее чувство ("голос совести", «шестое чувство").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Это чувство поможет вам также не стать потерпевшим от преступления. Это чувство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нужно тренировать, проверять и учиться доверять ему. Итак, сторонитесь любых 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ситуаций, поступков и людей, которые подозрительны, вносят беспокойство в душу,</a:t>
            </a:r>
          </a:p>
          <a:p>
            <a:pPr algn="just"/>
            <a:r>
              <a:rPr lang="ru-RU" b="1" dirty="0" smtClean="0">
                <a:solidFill>
                  <a:schemeClr val="tx2"/>
                </a:solidFill>
                <a:latin typeface="+mj-lt"/>
              </a:rPr>
              <a:t>против которых говорит совесть.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 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706</TotalTime>
  <Words>1623</Words>
  <Application>Microsoft Office PowerPoint</Application>
  <PresentationFormat>Экран (4:3)</PresentationFormat>
  <Paragraphs>216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СОЦИАЛЬНО-ПЕДАГОГИЧЕСКАЯ  СЛУЖБА</vt:lpstr>
      <vt:lpstr>  Нормативно-правовые         документы</vt:lpstr>
      <vt:lpstr>Социальный работник– это человек, работающий в школах, реабилитационных центрах, детских домах, интернатах, в социальных службах, в отделах опеки и попечительства.  Его обязанность – работа с трудными, проблемными детьми из неблагополучных семей, с детьми-сиротами и детьми, оставшимися без попечения родителей, с теми, кто пережил душевную тр       травму.  .    </vt:lpstr>
      <vt:lpstr>Цель и задачи деятельности</vt:lpstr>
      <vt:lpstr>Презентация PowerPoint</vt:lpstr>
      <vt:lpstr>Презентация PowerPoint</vt:lpstr>
      <vt:lpstr>Социальные партнеры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СОЦИАЛЬНО-ПЕДАГОГИЧЕСКАЯ  СЛУЖБА</dc:title>
  <dc:creator>1</dc:creator>
  <cp:lastModifiedBy>User</cp:lastModifiedBy>
  <cp:revision>79</cp:revision>
  <cp:lastPrinted>2013-02-26T04:52:25Z</cp:lastPrinted>
  <dcterms:created xsi:type="dcterms:W3CDTF">2013-02-01T15:21:49Z</dcterms:created>
  <dcterms:modified xsi:type="dcterms:W3CDTF">2013-03-19T12:30:50Z</dcterms:modified>
</cp:coreProperties>
</file>